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56" r:id="rId2"/>
    <p:sldId id="257" r:id="rId3"/>
    <p:sldId id="259" r:id="rId4"/>
    <p:sldId id="258"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064985-658E-4DEB-859B-5BA752E23D2E}">
  <a:tblStyle styleId="{51064985-658E-4DEB-859B-5BA752E23D2E}"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p:restoredTop sz="94666"/>
  </p:normalViewPr>
  <p:slideViewPr>
    <p:cSldViewPr snapToGrid="0">
      <p:cViewPr varScale="1">
        <p:scale>
          <a:sx n="134" d="100"/>
          <a:sy n="134" d="100"/>
        </p:scale>
        <p:origin x="19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flocabulary.com/unit/ruby-bridges/" TargetMode="External"/><Relationship Id="rId4" Type="http://schemas.openxmlformats.org/officeDocument/2006/relationships/image" Target="../media/image1.png"/><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racialsegregationbymjk.weebly.com/parents.html" TargetMode="External"/><Relationship Id="rId4" Type="http://schemas.openxmlformats.org/officeDocument/2006/relationships/image" Target="../media/image4.png"/><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6666"/>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3" y="744575"/>
            <a:ext cx="4873800" cy="2052600"/>
          </a:xfrm>
          <a:prstGeom prst="rect">
            <a:avLst/>
          </a:prstGeom>
        </p:spPr>
        <p:txBody>
          <a:bodyPr lIns="91425" tIns="91425" rIns="91425" bIns="91425" anchor="b" anchorCtr="0">
            <a:noAutofit/>
          </a:bodyPr>
          <a:lstStyle/>
          <a:p>
            <a:pPr lvl="0">
              <a:spcBef>
                <a:spcPts val="0"/>
              </a:spcBef>
              <a:buNone/>
            </a:pPr>
            <a:r>
              <a:rPr lang="en" sz="4800" b="1">
                <a:latin typeface="Georgia"/>
                <a:ea typeface="Georgia"/>
                <a:cs typeface="Georgia"/>
                <a:sym typeface="Georgia"/>
              </a:rPr>
              <a:t>Ruby </a:t>
            </a:r>
          </a:p>
          <a:p>
            <a:pPr lvl="0">
              <a:spcBef>
                <a:spcPts val="0"/>
              </a:spcBef>
              <a:buNone/>
            </a:pPr>
            <a:r>
              <a:rPr lang="en" sz="4800" b="1">
                <a:latin typeface="Georgia"/>
                <a:ea typeface="Georgia"/>
                <a:cs typeface="Georgia"/>
                <a:sym typeface="Georgia"/>
              </a:rPr>
              <a:t>Bridges </a:t>
            </a:r>
          </a:p>
          <a:p>
            <a:pPr lvl="0">
              <a:spcBef>
                <a:spcPts val="0"/>
              </a:spcBef>
              <a:buNone/>
            </a:pPr>
            <a:r>
              <a:rPr lang="en" sz="4800" b="1">
                <a:latin typeface="Georgia"/>
                <a:ea typeface="Georgia"/>
                <a:cs typeface="Georgia"/>
                <a:sym typeface="Georgia"/>
              </a:rPr>
              <a:t>(Feb 6-10)</a:t>
            </a:r>
          </a:p>
        </p:txBody>
      </p:sp>
      <p:pic>
        <p:nvPicPr>
          <p:cNvPr id="55" name="Shape 55"/>
          <p:cNvPicPr preferRelativeResize="0"/>
          <p:nvPr/>
        </p:nvPicPr>
        <p:blipFill>
          <a:blip r:embed="rId3">
            <a:alphaModFix/>
          </a:blip>
          <a:stretch>
            <a:fillRect/>
          </a:stretch>
        </p:blipFill>
        <p:spPr>
          <a:xfrm>
            <a:off x="5377772" y="551125"/>
            <a:ext cx="3238300" cy="4151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FF"/>
        </a:solidFill>
        <a:effectLst/>
      </p:bgPr>
    </p:bg>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7275" y="140225"/>
            <a:ext cx="3938400" cy="572700"/>
          </a:xfrm>
          <a:prstGeom prst="rect">
            <a:avLst/>
          </a:prstGeom>
        </p:spPr>
        <p:txBody>
          <a:bodyPr lIns="91425" tIns="91425" rIns="91425" bIns="91425" anchor="t" anchorCtr="0">
            <a:noAutofit/>
          </a:bodyPr>
          <a:lstStyle/>
          <a:p>
            <a:pPr lvl="0">
              <a:spcBef>
                <a:spcPts val="0"/>
              </a:spcBef>
              <a:buNone/>
            </a:pPr>
            <a:r>
              <a:rPr lang="en" sz="2400" b="1">
                <a:latin typeface="Georgia"/>
                <a:ea typeface="Georgia"/>
                <a:cs typeface="Georgia"/>
                <a:sym typeface="Georgia"/>
              </a:rPr>
              <a:t>Monday, February 6th </a:t>
            </a:r>
          </a:p>
        </p:txBody>
      </p:sp>
      <p:graphicFrame>
        <p:nvGraphicFramePr>
          <p:cNvPr id="61" name="Shape 61"/>
          <p:cNvGraphicFramePr/>
          <p:nvPr/>
        </p:nvGraphicFramePr>
        <p:xfrm>
          <a:off x="3965650" y="192600"/>
          <a:ext cx="4968250" cy="4910150"/>
        </p:xfrm>
        <a:graphic>
          <a:graphicData uri="http://schemas.openxmlformats.org/drawingml/2006/table">
            <a:tbl>
              <a:tblPr>
                <a:noFill/>
                <a:tableStyleId>{51064985-658E-4DEB-859B-5BA752E23D2E}</a:tableStyleId>
              </a:tblPr>
              <a:tblGrid>
                <a:gridCol w="1230225">
                  <a:extLst>
                    <a:ext uri="{9D8B030D-6E8A-4147-A177-3AD203B41FA5}">
                      <a16:colId xmlns:a16="http://schemas.microsoft.com/office/drawing/2014/main" xmlns="" val="20000"/>
                    </a:ext>
                  </a:extLst>
                </a:gridCol>
                <a:gridCol w="3738025">
                  <a:extLst>
                    <a:ext uri="{9D8B030D-6E8A-4147-A177-3AD203B41FA5}">
                      <a16:colId xmlns:a16="http://schemas.microsoft.com/office/drawing/2014/main" xmlns="" val="20001"/>
                    </a:ext>
                  </a:extLst>
                </a:gridCol>
              </a:tblGrid>
              <a:tr h="494975">
                <a:tc>
                  <a:txBody>
                    <a:bodyPr/>
                    <a:lstStyle/>
                    <a:p>
                      <a:pPr lvl="0" rtl="0">
                        <a:spcBef>
                          <a:spcPts val="0"/>
                        </a:spcBef>
                        <a:buNone/>
                      </a:pPr>
                      <a:r>
                        <a:rPr lang="en" sz="1500" b="1">
                          <a:latin typeface="Georgia"/>
                          <a:ea typeface="Georgia"/>
                          <a:cs typeface="Georgia"/>
                          <a:sym typeface="Georgia"/>
                        </a:rPr>
                        <a:t>Greeting</a:t>
                      </a:r>
                    </a:p>
                  </a:txBody>
                  <a:tcPr marL="91425" marR="91425" marT="91425" marB="91425"/>
                </a:tc>
                <a:tc>
                  <a:txBody>
                    <a:bodyPr/>
                    <a:lstStyle/>
                    <a:p>
                      <a:pPr lvl="0" rtl="0">
                        <a:spcBef>
                          <a:spcPts val="0"/>
                        </a:spcBef>
                        <a:buNone/>
                      </a:pPr>
                      <a:r>
                        <a:rPr lang="en" sz="1500" b="1">
                          <a:latin typeface="Georgia"/>
                          <a:ea typeface="Georgia"/>
                          <a:cs typeface="Georgia"/>
                          <a:sym typeface="Georgia"/>
                        </a:rPr>
                        <a:t>3 H’s</a:t>
                      </a:r>
                    </a:p>
                  </a:txBody>
                  <a:tcPr marL="91425" marR="91425" marT="91425" marB="91425"/>
                </a:tc>
                <a:extLst>
                  <a:ext uri="{0D108BD9-81ED-4DB2-BD59-A6C34878D82A}">
                    <a16:rowId xmlns:a16="http://schemas.microsoft.com/office/drawing/2014/main" xmlns="" val="10000"/>
                  </a:ext>
                </a:extLst>
              </a:tr>
              <a:tr h="1578750">
                <a:tc>
                  <a:txBody>
                    <a:bodyPr/>
                    <a:lstStyle/>
                    <a:p>
                      <a:pPr lvl="0" rtl="0">
                        <a:spcBef>
                          <a:spcPts val="0"/>
                        </a:spcBef>
                        <a:buNone/>
                      </a:pPr>
                      <a:r>
                        <a:rPr lang="en" sz="1500" b="1">
                          <a:latin typeface="Georgia"/>
                          <a:ea typeface="Georgia"/>
                          <a:cs typeface="Georgia"/>
                          <a:sym typeface="Georgia"/>
                        </a:rPr>
                        <a:t>Share</a:t>
                      </a:r>
                    </a:p>
                  </a:txBody>
                  <a:tcPr marL="91425" marR="91425" marT="91425" marB="91425"/>
                </a:tc>
                <a:tc>
                  <a:txBody>
                    <a:bodyPr/>
                    <a:lstStyle/>
                    <a:p>
                      <a:pPr lvl="0" rtl="0">
                        <a:spcBef>
                          <a:spcPts val="0"/>
                        </a:spcBef>
                        <a:buNone/>
                      </a:pPr>
                      <a:r>
                        <a:rPr lang="en" sz="1500" b="1">
                          <a:solidFill>
                            <a:srgbClr val="FF00FF"/>
                          </a:solidFill>
                          <a:latin typeface="Georgia"/>
                          <a:ea typeface="Georgia"/>
                          <a:cs typeface="Georgia"/>
                          <a:sym typeface="Georgia"/>
                        </a:rPr>
                        <a:t>Watch Video</a:t>
                      </a:r>
                    </a:p>
                    <a:p>
                      <a:pPr lvl="0" rtl="0">
                        <a:spcBef>
                          <a:spcPts val="0"/>
                        </a:spcBef>
                        <a:buNone/>
                      </a:pPr>
                      <a:r>
                        <a:rPr lang="en" sz="1500" u="sng">
                          <a:solidFill>
                            <a:srgbClr val="EFEFEF"/>
                          </a:solidFill>
                          <a:latin typeface="Georgia"/>
                          <a:ea typeface="Georgia"/>
                          <a:cs typeface="Georgia"/>
                          <a:sym typeface="Georgia"/>
                          <a:hlinkClick r:id="rId3"/>
                        </a:rPr>
                        <a:t>https://www.flocabulary.com/unit/ruby-bridges/</a:t>
                      </a:r>
                    </a:p>
                    <a:p>
                      <a:pPr lvl="0" rtl="0">
                        <a:spcBef>
                          <a:spcPts val="0"/>
                        </a:spcBef>
                        <a:buNone/>
                      </a:pPr>
                      <a:endParaRPr sz="1500">
                        <a:solidFill>
                          <a:schemeClr val="dk1"/>
                        </a:solidFill>
                        <a:latin typeface="Georgia"/>
                        <a:ea typeface="Georgia"/>
                        <a:cs typeface="Georgia"/>
                        <a:sym typeface="Georgia"/>
                      </a:endParaRPr>
                    </a:p>
                    <a:p>
                      <a:pPr lvl="0" rtl="0">
                        <a:spcBef>
                          <a:spcPts val="0"/>
                        </a:spcBef>
                        <a:buNone/>
                      </a:pPr>
                      <a:r>
                        <a:rPr lang="en" sz="1500" b="1">
                          <a:latin typeface="Georgia"/>
                          <a:ea typeface="Georgia"/>
                          <a:cs typeface="Georgia"/>
                          <a:sym typeface="Georgia"/>
                        </a:rPr>
                        <a:t>Ruby persevered to help integrate schools.</a:t>
                      </a:r>
                    </a:p>
                    <a:p>
                      <a:pPr lvl="0" rtl="0">
                        <a:spcBef>
                          <a:spcPts val="0"/>
                        </a:spcBef>
                        <a:buNone/>
                      </a:pPr>
                      <a:r>
                        <a:rPr lang="en" sz="1500" b="1">
                          <a:latin typeface="Georgia"/>
                          <a:ea typeface="Georgia"/>
                          <a:cs typeface="Georgia"/>
                          <a:sym typeface="Georgia"/>
                        </a:rPr>
                        <a:t>What are some ways you persevere in school? </a:t>
                      </a:r>
                    </a:p>
                  </a:txBody>
                  <a:tcPr marL="91425" marR="91425" marT="91425" marB="91425"/>
                </a:tc>
                <a:extLst>
                  <a:ext uri="{0D108BD9-81ED-4DB2-BD59-A6C34878D82A}">
                    <a16:rowId xmlns:a16="http://schemas.microsoft.com/office/drawing/2014/main" xmlns="" val="10001"/>
                  </a:ext>
                </a:extLst>
              </a:tr>
              <a:tr h="1908550">
                <a:tc>
                  <a:txBody>
                    <a:bodyPr/>
                    <a:lstStyle/>
                    <a:p>
                      <a:pPr lvl="0" rtl="0">
                        <a:spcBef>
                          <a:spcPts val="0"/>
                        </a:spcBef>
                        <a:buNone/>
                      </a:pPr>
                      <a:r>
                        <a:rPr lang="en" sz="1500" b="1">
                          <a:latin typeface="Georgia"/>
                          <a:ea typeface="Georgia"/>
                          <a:cs typeface="Georgia"/>
                          <a:sym typeface="Georgia"/>
                        </a:rPr>
                        <a:t>Message</a:t>
                      </a:r>
                    </a:p>
                  </a:txBody>
                  <a:tcPr marL="91425" marR="91425" marT="91425" marB="91425"/>
                </a:tc>
                <a:tc>
                  <a:txBody>
                    <a:bodyPr/>
                    <a:lstStyle/>
                    <a:p>
                      <a:pPr lvl="0" rtl="0">
                        <a:lnSpc>
                          <a:spcPct val="115000"/>
                        </a:lnSpc>
                        <a:spcBef>
                          <a:spcPts val="0"/>
                        </a:spcBef>
                        <a:spcAft>
                          <a:spcPts val="1600"/>
                        </a:spcAft>
                        <a:buClr>
                          <a:srgbClr val="000000"/>
                        </a:buClr>
                        <a:buSzPct val="73333"/>
                        <a:buFont typeface="Arial"/>
                        <a:buNone/>
                      </a:pPr>
                      <a:endParaRPr sz="1500" b="1">
                        <a:solidFill>
                          <a:srgbClr val="222222"/>
                        </a:solidFill>
                        <a:latin typeface="Georgia"/>
                        <a:ea typeface="Georgia"/>
                        <a:cs typeface="Georgia"/>
                        <a:sym typeface="Georgia"/>
                      </a:endParaRPr>
                    </a:p>
                    <a:p>
                      <a:pPr lvl="0" rtl="0">
                        <a:lnSpc>
                          <a:spcPct val="115000"/>
                        </a:lnSpc>
                        <a:spcBef>
                          <a:spcPts val="0"/>
                        </a:spcBef>
                        <a:spcAft>
                          <a:spcPts val="1600"/>
                        </a:spcAft>
                        <a:buClr>
                          <a:srgbClr val="000000"/>
                        </a:buClr>
                        <a:buSzPct val="73333"/>
                        <a:buFont typeface="Arial"/>
                        <a:buNone/>
                      </a:pPr>
                      <a:r>
                        <a:rPr lang="en" sz="1500" b="1">
                          <a:solidFill>
                            <a:srgbClr val="222222"/>
                          </a:solidFill>
                          <a:latin typeface="Georgia"/>
                          <a:ea typeface="Georgia"/>
                          <a:cs typeface="Georgia"/>
                          <a:sym typeface="Georgia"/>
                        </a:rPr>
                        <a:t>(each homeroom can add their own message (announcements etc))</a:t>
                      </a:r>
                    </a:p>
                    <a:p>
                      <a:pPr lvl="0" rtl="0">
                        <a:lnSpc>
                          <a:spcPct val="115000"/>
                        </a:lnSpc>
                        <a:spcBef>
                          <a:spcPts val="0"/>
                        </a:spcBef>
                        <a:spcAft>
                          <a:spcPts val="1600"/>
                        </a:spcAft>
                        <a:buClr>
                          <a:srgbClr val="000000"/>
                        </a:buClr>
                        <a:buSzPct val="73333"/>
                        <a:buFont typeface="Arial"/>
                        <a:buNone/>
                      </a:pPr>
                      <a:endParaRPr sz="1500" b="1">
                        <a:solidFill>
                          <a:srgbClr val="222222"/>
                        </a:solidFill>
                        <a:latin typeface="Georgia"/>
                        <a:ea typeface="Georgia"/>
                        <a:cs typeface="Georgia"/>
                        <a:sym typeface="Georgia"/>
                      </a:endParaRPr>
                    </a:p>
                  </a:txBody>
                  <a:tcPr marL="91425" marR="91425" marT="91425" marB="91425"/>
                </a:tc>
                <a:extLst>
                  <a:ext uri="{0D108BD9-81ED-4DB2-BD59-A6C34878D82A}">
                    <a16:rowId xmlns:a16="http://schemas.microsoft.com/office/drawing/2014/main" xmlns="" val="10002"/>
                  </a:ext>
                </a:extLst>
              </a:tr>
              <a:tr h="494975">
                <a:tc>
                  <a:txBody>
                    <a:bodyPr/>
                    <a:lstStyle/>
                    <a:p>
                      <a:pPr lvl="0" rtl="0">
                        <a:spcBef>
                          <a:spcPts val="0"/>
                        </a:spcBef>
                        <a:buNone/>
                      </a:pPr>
                      <a:r>
                        <a:rPr lang="en" sz="1500" b="1">
                          <a:latin typeface="Georgia"/>
                          <a:ea typeface="Georgia"/>
                          <a:cs typeface="Georgia"/>
                          <a:sym typeface="Georgia"/>
                        </a:rPr>
                        <a:t>Activity</a:t>
                      </a:r>
                    </a:p>
                  </a:txBody>
                  <a:tcPr marL="91425" marR="91425" marT="91425" marB="91425"/>
                </a:tc>
                <a:tc>
                  <a:txBody>
                    <a:bodyPr/>
                    <a:lstStyle/>
                    <a:p>
                      <a:pPr lvl="0" rtl="0">
                        <a:spcBef>
                          <a:spcPts val="0"/>
                        </a:spcBef>
                        <a:buNone/>
                      </a:pPr>
                      <a:r>
                        <a:rPr lang="en" sz="1500" b="1">
                          <a:latin typeface="Georgia"/>
                          <a:ea typeface="Georgia"/>
                          <a:cs typeface="Georgia"/>
                          <a:sym typeface="Georgia"/>
                        </a:rPr>
                        <a:t>Ruby Bridges password</a:t>
                      </a:r>
                    </a:p>
                  </a:txBody>
                  <a:tcPr marL="91425" marR="91425" marT="91425" marB="91425"/>
                </a:tc>
                <a:extLst>
                  <a:ext uri="{0D108BD9-81ED-4DB2-BD59-A6C34878D82A}">
                    <a16:rowId xmlns:a16="http://schemas.microsoft.com/office/drawing/2014/main" xmlns="" val="10003"/>
                  </a:ext>
                </a:extLst>
              </a:tr>
            </a:tbl>
          </a:graphicData>
        </a:graphic>
      </p:graphicFrame>
      <p:sp>
        <p:nvSpPr>
          <p:cNvPr id="62" name="Shape 62"/>
          <p:cNvSpPr txBox="1"/>
          <p:nvPr/>
        </p:nvSpPr>
        <p:spPr>
          <a:xfrm>
            <a:off x="351750" y="1408375"/>
            <a:ext cx="3000000" cy="3000000"/>
          </a:xfrm>
          <a:prstGeom prst="rect">
            <a:avLst/>
          </a:prstGeom>
          <a:noFill/>
          <a:ln>
            <a:noFill/>
          </a:ln>
        </p:spPr>
        <p:txBody>
          <a:bodyPr lIns="91425" tIns="91425" rIns="91425" bIns="91425" anchor="ctr" anchorCtr="0">
            <a:noAutofit/>
          </a:bodyPr>
          <a:lstStyle/>
          <a:p>
            <a:pPr lvl="0" rtl="0">
              <a:spcBef>
                <a:spcPts val="0"/>
              </a:spcBef>
              <a:buNone/>
            </a:pPr>
            <a:endParaRPr/>
          </a:p>
        </p:txBody>
      </p:sp>
      <p:pic>
        <p:nvPicPr>
          <p:cNvPr id="63" name="Shape 63"/>
          <p:cNvPicPr preferRelativeResize="0"/>
          <p:nvPr/>
        </p:nvPicPr>
        <p:blipFill>
          <a:blip r:embed="rId4">
            <a:alphaModFix/>
          </a:blip>
          <a:stretch>
            <a:fillRect/>
          </a:stretch>
        </p:blipFill>
        <p:spPr>
          <a:xfrm>
            <a:off x="274147" y="865325"/>
            <a:ext cx="3238300" cy="4151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C1130"/>
        </a:solidFill>
        <a:effectLst/>
      </p:bgPr>
    </p:bg>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2575" y="137550"/>
            <a:ext cx="4181400" cy="572700"/>
          </a:xfrm>
          <a:prstGeom prst="rect">
            <a:avLst/>
          </a:prstGeom>
        </p:spPr>
        <p:txBody>
          <a:bodyPr lIns="91425" tIns="91425" rIns="91425" bIns="91425" anchor="t" anchorCtr="0">
            <a:noAutofit/>
          </a:bodyPr>
          <a:lstStyle/>
          <a:p>
            <a:pPr lvl="0">
              <a:spcBef>
                <a:spcPts val="0"/>
              </a:spcBef>
              <a:buNone/>
            </a:pPr>
            <a:r>
              <a:rPr lang="en" sz="2400" b="1">
                <a:solidFill>
                  <a:srgbClr val="CCCCCC"/>
                </a:solidFill>
                <a:latin typeface="Georgia"/>
                <a:ea typeface="Georgia"/>
                <a:cs typeface="Georgia"/>
                <a:sym typeface="Georgia"/>
              </a:rPr>
              <a:t>Wednesday, February 8</a:t>
            </a:r>
          </a:p>
        </p:txBody>
      </p:sp>
      <p:graphicFrame>
        <p:nvGraphicFramePr>
          <p:cNvPr id="77" name="Shape 77"/>
          <p:cNvGraphicFramePr/>
          <p:nvPr/>
        </p:nvGraphicFramePr>
        <p:xfrm>
          <a:off x="3985575" y="382000"/>
          <a:ext cx="4988200" cy="3925200"/>
        </p:xfrm>
        <a:graphic>
          <a:graphicData uri="http://schemas.openxmlformats.org/drawingml/2006/table">
            <a:tbl>
              <a:tblPr>
                <a:noFill/>
                <a:tableStyleId>{51064985-658E-4DEB-859B-5BA752E23D2E}</a:tableStyleId>
              </a:tblPr>
              <a:tblGrid>
                <a:gridCol w="1250175">
                  <a:extLst>
                    <a:ext uri="{9D8B030D-6E8A-4147-A177-3AD203B41FA5}">
                      <a16:colId xmlns:a16="http://schemas.microsoft.com/office/drawing/2014/main" xmlns="" val="20000"/>
                    </a:ext>
                  </a:extLst>
                </a:gridCol>
                <a:gridCol w="3738025">
                  <a:extLst>
                    <a:ext uri="{9D8B030D-6E8A-4147-A177-3AD203B41FA5}">
                      <a16:colId xmlns:a16="http://schemas.microsoft.com/office/drawing/2014/main" xmlns="" val="20001"/>
                    </a:ext>
                  </a:extLst>
                </a:gridCol>
              </a:tblGrid>
              <a:tr h="494975">
                <a:tc>
                  <a:txBody>
                    <a:bodyPr/>
                    <a:lstStyle/>
                    <a:p>
                      <a:pPr lvl="0" rtl="0">
                        <a:spcBef>
                          <a:spcPts val="0"/>
                        </a:spcBef>
                        <a:buNone/>
                      </a:pPr>
                      <a:r>
                        <a:rPr lang="en" sz="1800" b="1">
                          <a:solidFill>
                            <a:srgbClr val="D9D9D9"/>
                          </a:solidFill>
                          <a:latin typeface="Georgia"/>
                          <a:ea typeface="Georgia"/>
                          <a:cs typeface="Georgia"/>
                          <a:sym typeface="Georgia"/>
                        </a:rPr>
                        <a:t>Greeting</a:t>
                      </a:r>
                    </a:p>
                  </a:txBody>
                  <a:tcPr marL="91425" marR="91425" marT="91425" marB="91425"/>
                </a:tc>
                <a:tc>
                  <a:txBody>
                    <a:bodyPr/>
                    <a:lstStyle/>
                    <a:p>
                      <a:pPr lvl="0" rtl="0">
                        <a:spcBef>
                          <a:spcPts val="0"/>
                        </a:spcBef>
                        <a:buNone/>
                      </a:pPr>
                      <a:r>
                        <a:rPr lang="en" sz="1800" b="1">
                          <a:solidFill>
                            <a:srgbClr val="D9D9D9"/>
                          </a:solidFill>
                          <a:latin typeface="Georgia"/>
                          <a:ea typeface="Georgia"/>
                          <a:cs typeface="Georgia"/>
                          <a:sym typeface="Georgia"/>
                        </a:rPr>
                        <a:t>Peace sign greeting</a:t>
                      </a:r>
                    </a:p>
                  </a:txBody>
                  <a:tcPr marL="91425" marR="91425" marT="91425" marB="91425"/>
                </a:tc>
                <a:extLst>
                  <a:ext uri="{0D108BD9-81ED-4DB2-BD59-A6C34878D82A}">
                    <a16:rowId xmlns:a16="http://schemas.microsoft.com/office/drawing/2014/main" xmlns="" val="10000"/>
                  </a:ext>
                </a:extLst>
              </a:tr>
              <a:tr h="1187375">
                <a:tc>
                  <a:txBody>
                    <a:bodyPr/>
                    <a:lstStyle/>
                    <a:p>
                      <a:pPr lvl="0" rtl="0">
                        <a:spcBef>
                          <a:spcPts val="0"/>
                        </a:spcBef>
                        <a:buNone/>
                      </a:pPr>
                      <a:r>
                        <a:rPr lang="en" sz="1800" b="1">
                          <a:solidFill>
                            <a:srgbClr val="D9D9D9"/>
                          </a:solidFill>
                          <a:latin typeface="Georgia"/>
                          <a:ea typeface="Georgia"/>
                          <a:cs typeface="Georgia"/>
                          <a:sym typeface="Georgia"/>
                        </a:rPr>
                        <a:t>Share</a:t>
                      </a:r>
                    </a:p>
                  </a:txBody>
                  <a:tcPr marL="91425" marR="91425" marT="91425" marB="91425"/>
                </a:tc>
                <a:tc>
                  <a:txBody>
                    <a:bodyPr/>
                    <a:lstStyle/>
                    <a:p>
                      <a:pPr lvl="0">
                        <a:spcBef>
                          <a:spcPts val="0"/>
                        </a:spcBef>
                        <a:buNone/>
                      </a:pPr>
                      <a:r>
                        <a:rPr lang="en" sz="1800" b="1">
                          <a:solidFill>
                            <a:srgbClr val="D9D9D9"/>
                          </a:solidFill>
                          <a:latin typeface="Georgia"/>
                          <a:ea typeface="Georgia"/>
                          <a:cs typeface="Georgia"/>
                          <a:sym typeface="Georgia"/>
                        </a:rPr>
                        <a:t>What does this quote mean to you? </a:t>
                      </a:r>
                    </a:p>
                    <a:p>
                      <a:pPr lvl="0" rtl="0">
                        <a:spcBef>
                          <a:spcPts val="0"/>
                        </a:spcBef>
                        <a:buNone/>
                      </a:pPr>
                      <a:endParaRPr sz="1800" b="1">
                        <a:solidFill>
                          <a:srgbClr val="D9D9D9"/>
                        </a:solidFill>
                        <a:latin typeface="Georgia"/>
                        <a:ea typeface="Georgia"/>
                        <a:cs typeface="Georgia"/>
                        <a:sym typeface="Georgia"/>
                      </a:endParaRPr>
                    </a:p>
                  </a:txBody>
                  <a:tcPr marL="91425" marR="91425" marT="91425" marB="91425"/>
                </a:tc>
                <a:extLst>
                  <a:ext uri="{0D108BD9-81ED-4DB2-BD59-A6C34878D82A}">
                    <a16:rowId xmlns:a16="http://schemas.microsoft.com/office/drawing/2014/main" xmlns="" val="10001"/>
                  </a:ext>
                </a:extLst>
              </a:tr>
              <a:tr h="1747875">
                <a:tc>
                  <a:txBody>
                    <a:bodyPr/>
                    <a:lstStyle/>
                    <a:p>
                      <a:pPr lvl="0" rtl="0">
                        <a:spcBef>
                          <a:spcPts val="0"/>
                        </a:spcBef>
                        <a:buNone/>
                      </a:pPr>
                      <a:r>
                        <a:rPr lang="en" sz="1800" b="1">
                          <a:solidFill>
                            <a:srgbClr val="D9D9D9"/>
                          </a:solidFill>
                          <a:latin typeface="Georgia"/>
                          <a:ea typeface="Georgia"/>
                          <a:cs typeface="Georgia"/>
                          <a:sym typeface="Georgia"/>
                        </a:rPr>
                        <a:t>Message</a:t>
                      </a:r>
                    </a:p>
                  </a:txBody>
                  <a:tcPr marL="91425" marR="91425" marT="91425" marB="91425"/>
                </a:tc>
                <a:tc>
                  <a:txBody>
                    <a:bodyPr/>
                    <a:lstStyle/>
                    <a:p>
                      <a:pPr lvl="0" rtl="0">
                        <a:lnSpc>
                          <a:spcPct val="115000"/>
                        </a:lnSpc>
                        <a:spcBef>
                          <a:spcPts val="0"/>
                        </a:spcBef>
                        <a:spcAft>
                          <a:spcPts val="1600"/>
                        </a:spcAft>
                        <a:buClr>
                          <a:srgbClr val="000000"/>
                        </a:buClr>
                        <a:buSzPct val="78571"/>
                        <a:buFont typeface="Arial"/>
                        <a:buNone/>
                      </a:pPr>
                      <a:r>
                        <a:rPr lang="en" b="1">
                          <a:solidFill>
                            <a:srgbClr val="D9D9D9"/>
                          </a:solidFill>
                          <a:latin typeface="Georgia"/>
                          <a:ea typeface="Georgia"/>
                          <a:cs typeface="Georgia"/>
                          <a:sym typeface="Georgia"/>
                        </a:rPr>
                        <a:t>Ruby believes that a person who has courage and perseveres through things that are hard can be leaders and create new paths in life. Let’s keep this in mind as we work hard in school and remember to always do our best! </a:t>
                      </a:r>
                    </a:p>
                  </a:txBody>
                  <a:tcPr marL="91425" marR="91425" marT="91425" marB="91425"/>
                </a:tc>
                <a:extLst>
                  <a:ext uri="{0D108BD9-81ED-4DB2-BD59-A6C34878D82A}">
                    <a16:rowId xmlns:a16="http://schemas.microsoft.com/office/drawing/2014/main" xmlns="" val="10002"/>
                  </a:ext>
                </a:extLst>
              </a:tr>
              <a:tr h="494975">
                <a:tc>
                  <a:txBody>
                    <a:bodyPr/>
                    <a:lstStyle/>
                    <a:p>
                      <a:pPr lvl="0" rtl="0">
                        <a:spcBef>
                          <a:spcPts val="0"/>
                        </a:spcBef>
                        <a:buNone/>
                      </a:pPr>
                      <a:r>
                        <a:rPr lang="en" sz="1800" b="1">
                          <a:solidFill>
                            <a:srgbClr val="D9D9D9"/>
                          </a:solidFill>
                          <a:latin typeface="Georgia"/>
                          <a:ea typeface="Georgia"/>
                          <a:cs typeface="Georgia"/>
                          <a:sym typeface="Georgia"/>
                        </a:rPr>
                        <a:t>Activity</a:t>
                      </a:r>
                    </a:p>
                  </a:txBody>
                  <a:tcPr marL="91425" marR="91425" marT="91425" marB="91425"/>
                </a:tc>
                <a:tc>
                  <a:txBody>
                    <a:bodyPr/>
                    <a:lstStyle/>
                    <a:p>
                      <a:pPr lvl="0" rtl="0">
                        <a:spcBef>
                          <a:spcPts val="0"/>
                        </a:spcBef>
                        <a:buNone/>
                      </a:pPr>
                      <a:r>
                        <a:rPr lang="en" sz="1800" b="1">
                          <a:solidFill>
                            <a:srgbClr val="D9D9D9"/>
                          </a:solidFill>
                          <a:latin typeface="Georgia"/>
                          <a:ea typeface="Georgia"/>
                          <a:cs typeface="Georgia"/>
                          <a:sym typeface="Georgia"/>
                        </a:rPr>
                        <a:t>Silent Ball  </a:t>
                      </a:r>
                    </a:p>
                  </a:txBody>
                  <a:tcPr marL="91425" marR="91425" marT="91425" marB="91425"/>
                </a:tc>
                <a:extLst>
                  <a:ext uri="{0D108BD9-81ED-4DB2-BD59-A6C34878D82A}">
                    <a16:rowId xmlns:a16="http://schemas.microsoft.com/office/drawing/2014/main" xmlns="" val="10003"/>
                  </a:ext>
                </a:extLst>
              </a:tr>
            </a:tbl>
          </a:graphicData>
        </a:graphic>
      </p:graphicFrame>
      <p:sp>
        <p:nvSpPr>
          <p:cNvPr id="78" name="Shape 78"/>
          <p:cNvSpPr txBox="1"/>
          <p:nvPr/>
        </p:nvSpPr>
        <p:spPr>
          <a:xfrm>
            <a:off x="386275" y="834925"/>
            <a:ext cx="3319200" cy="2502000"/>
          </a:xfrm>
          <a:prstGeom prst="rect">
            <a:avLst/>
          </a:prstGeom>
          <a:solidFill>
            <a:srgbClr val="000000"/>
          </a:solidFill>
          <a:ln>
            <a:noFill/>
          </a:ln>
        </p:spPr>
        <p:txBody>
          <a:bodyPr lIns="91425" tIns="91425" rIns="91425" bIns="91425" anchor="t" anchorCtr="0">
            <a:noAutofit/>
          </a:bodyPr>
          <a:lstStyle/>
          <a:p>
            <a:pPr lvl="0">
              <a:spcBef>
                <a:spcPts val="0"/>
              </a:spcBef>
              <a:buNone/>
            </a:pPr>
            <a:r>
              <a:rPr lang="en" sz="1800">
                <a:solidFill>
                  <a:srgbClr val="FFFFFF"/>
                </a:solidFill>
              </a:rPr>
              <a:t>“Don’t follow the path. Go where there is no path and begin the trail! When you start a new trail...with courage, strength and “beliefs”, the only thing that can stop you is </a:t>
            </a:r>
            <a:r>
              <a:rPr lang="en" sz="1800" i="1">
                <a:solidFill>
                  <a:srgbClr val="FFFFFF"/>
                </a:solidFill>
              </a:rPr>
              <a:t>you!”</a:t>
            </a:r>
          </a:p>
          <a:p>
            <a:pPr lvl="0" algn="r">
              <a:spcBef>
                <a:spcPts val="0"/>
              </a:spcBef>
              <a:buNone/>
            </a:pPr>
            <a:endParaRPr sz="1800" i="1">
              <a:solidFill>
                <a:srgbClr val="FFFFFF"/>
              </a:solidFill>
            </a:endParaRPr>
          </a:p>
          <a:p>
            <a:pPr lvl="0" algn="ctr">
              <a:spcBef>
                <a:spcPts val="0"/>
              </a:spcBef>
              <a:buNone/>
            </a:pPr>
            <a:r>
              <a:rPr lang="en" sz="1800">
                <a:solidFill>
                  <a:srgbClr val="FFFFFF"/>
                </a:solidFill>
              </a:rPr>
              <a:t>-Ruby Bridges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C4587"/>
        </a:solid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118425" y="145450"/>
            <a:ext cx="8520600" cy="572700"/>
          </a:xfrm>
          <a:prstGeom prst="rect">
            <a:avLst/>
          </a:prstGeom>
        </p:spPr>
        <p:txBody>
          <a:bodyPr lIns="91425" tIns="91425" rIns="91425" bIns="91425" anchor="t" anchorCtr="0">
            <a:noAutofit/>
          </a:bodyPr>
          <a:lstStyle/>
          <a:p>
            <a:pPr lvl="0">
              <a:spcBef>
                <a:spcPts val="0"/>
              </a:spcBef>
              <a:buNone/>
            </a:pPr>
            <a:r>
              <a:rPr lang="en" b="1">
                <a:solidFill>
                  <a:srgbClr val="CCCCCC"/>
                </a:solidFill>
                <a:latin typeface="Georgia"/>
                <a:ea typeface="Georgia"/>
                <a:cs typeface="Georgia"/>
                <a:sym typeface="Georgia"/>
              </a:rPr>
              <a:t>Tuesday, February 7</a:t>
            </a:r>
            <a:r>
              <a:rPr lang="en">
                <a:solidFill>
                  <a:srgbClr val="CCCCCC"/>
                </a:solidFill>
                <a:latin typeface="Georgia"/>
                <a:ea typeface="Georgia"/>
                <a:cs typeface="Georgia"/>
                <a:sym typeface="Georgia"/>
              </a:rPr>
              <a:t> </a:t>
            </a:r>
          </a:p>
        </p:txBody>
      </p:sp>
      <p:graphicFrame>
        <p:nvGraphicFramePr>
          <p:cNvPr id="69" name="Shape 69"/>
          <p:cNvGraphicFramePr/>
          <p:nvPr/>
        </p:nvGraphicFramePr>
        <p:xfrm>
          <a:off x="4005525" y="382000"/>
          <a:ext cx="4968250" cy="4246555"/>
        </p:xfrm>
        <a:graphic>
          <a:graphicData uri="http://schemas.openxmlformats.org/drawingml/2006/table">
            <a:tbl>
              <a:tblPr>
                <a:noFill/>
                <a:tableStyleId>{51064985-658E-4DEB-859B-5BA752E23D2E}</a:tableStyleId>
              </a:tblPr>
              <a:tblGrid>
                <a:gridCol w="1230225">
                  <a:extLst>
                    <a:ext uri="{9D8B030D-6E8A-4147-A177-3AD203B41FA5}">
                      <a16:colId xmlns:a16="http://schemas.microsoft.com/office/drawing/2014/main" xmlns="" val="20000"/>
                    </a:ext>
                  </a:extLst>
                </a:gridCol>
                <a:gridCol w="3738025">
                  <a:extLst>
                    <a:ext uri="{9D8B030D-6E8A-4147-A177-3AD203B41FA5}">
                      <a16:colId xmlns:a16="http://schemas.microsoft.com/office/drawing/2014/main" xmlns="" val="20001"/>
                    </a:ext>
                  </a:extLst>
                </a:gridCol>
              </a:tblGrid>
              <a:tr h="494975">
                <a:tc>
                  <a:txBody>
                    <a:bodyPr/>
                    <a:lstStyle/>
                    <a:p>
                      <a:pPr lvl="0" rtl="0">
                        <a:spcBef>
                          <a:spcPts val="0"/>
                        </a:spcBef>
                        <a:buNone/>
                      </a:pPr>
                      <a:r>
                        <a:rPr lang="en" sz="1800" b="1">
                          <a:solidFill>
                            <a:srgbClr val="EFEFEF"/>
                          </a:solidFill>
                          <a:latin typeface="Georgia"/>
                          <a:ea typeface="Georgia"/>
                          <a:cs typeface="Georgia"/>
                          <a:sym typeface="Georgia"/>
                        </a:rPr>
                        <a:t>Greeting</a:t>
                      </a:r>
                    </a:p>
                  </a:txBody>
                  <a:tcPr marL="91425" marR="91425" marT="91425" marB="91425"/>
                </a:tc>
                <a:tc>
                  <a:txBody>
                    <a:bodyPr/>
                    <a:lstStyle/>
                    <a:p>
                      <a:pPr lvl="0" rtl="0">
                        <a:spcBef>
                          <a:spcPts val="0"/>
                        </a:spcBef>
                        <a:buNone/>
                      </a:pPr>
                      <a:r>
                        <a:rPr lang="en" sz="1800" b="1">
                          <a:solidFill>
                            <a:srgbClr val="EFEFEF"/>
                          </a:solidFill>
                          <a:latin typeface="Georgia"/>
                          <a:ea typeface="Georgia"/>
                          <a:cs typeface="Georgia"/>
                          <a:sym typeface="Georgia"/>
                        </a:rPr>
                        <a:t>Professional Handshake</a:t>
                      </a:r>
                    </a:p>
                  </a:txBody>
                  <a:tcPr marL="91425" marR="91425" marT="91425" marB="91425"/>
                </a:tc>
                <a:extLst>
                  <a:ext uri="{0D108BD9-81ED-4DB2-BD59-A6C34878D82A}">
                    <a16:rowId xmlns:a16="http://schemas.microsoft.com/office/drawing/2014/main" xmlns="" val="10000"/>
                  </a:ext>
                </a:extLst>
              </a:tr>
              <a:tr h="1187375">
                <a:tc>
                  <a:txBody>
                    <a:bodyPr/>
                    <a:lstStyle/>
                    <a:p>
                      <a:pPr lvl="0" rtl="0">
                        <a:spcBef>
                          <a:spcPts val="0"/>
                        </a:spcBef>
                        <a:buNone/>
                      </a:pPr>
                      <a:r>
                        <a:rPr lang="en" sz="1800" b="1">
                          <a:solidFill>
                            <a:srgbClr val="EFEFEF"/>
                          </a:solidFill>
                          <a:latin typeface="Georgia"/>
                          <a:ea typeface="Georgia"/>
                          <a:cs typeface="Georgia"/>
                          <a:sym typeface="Georgia"/>
                        </a:rPr>
                        <a:t>Share</a:t>
                      </a:r>
                    </a:p>
                  </a:txBody>
                  <a:tcPr marL="91425" marR="91425" marT="91425" marB="91425"/>
                </a:tc>
                <a:tc>
                  <a:txBody>
                    <a:bodyPr/>
                    <a:lstStyle/>
                    <a:p>
                      <a:pPr lvl="0">
                        <a:spcBef>
                          <a:spcPts val="0"/>
                        </a:spcBef>
                        <a:buNone/>
                      </a:pPr>
                      <a:r>
                        <a:rPr lang="en" sz="1500" b="1">
                          <a:solidFill>
                            <a:srgbClr val="EFEFEF"/>
                          </a:solidFill>
                          <a:latin typeface="Georgia"/>
                          <a:ea typeface="Georgia"/>
                          <a:cs typeface="Georgia"/>
                          <a:sym typeface="Georgia"/>
                        </a:rPr>
                        <a:t>Read the quote by Ruby Bridges.</a:t>
                      </a:r>
                    </a:p>
                    <a:p>
                      <a:pPr lvl="0">
                        <a:spcBef>
                          <a:spcPts val="0"/>
                        </a:spcBef>
                        <a:buNone/>
                      </a:pPr>
                      <a:endParaRPr sz="1800" b="1">
                        <a:solidFill>
                          <a:srgbClr val="EFEFEF"/>
                        </a:solidFill>
                        <a:latin typeface="Georgia"/>
                        <a:ea typeface="Georgia"/>
                        <a:cs typeface="Georgia"/>
                        <a:sym typeface="Georgia"/>
                      </a:endParaRPr>
                    </a:p>
                    <a:p>
                      <a:pPr lvl="0" rtl="0">
                        <a:spcBef>
                          <a:spcPts val="0"/>
                        </a:spcBef>
                        <a:buNone/>
                      </a:pPr>
                      <a:r>
                        <a:rPr lang="en" sz="1800" b="1">
                          <a:solidFill>
                            <a:srgbClr val="EFEFEF"/>
                          </a:solidFill>
                          <a:latin typeface="Georgia"/>
                          <a:ea typeface="Georgia"/>
                          <a:cs typeface="Georgia"/>
                          <a:sym typeface="Georgia"/>
                        </a:rPr>
                        <a:t>Why should our class community be like “a village”? </a:t>
                      </a:r>
                    </a:p>
                  </a:txBody>
                  <a:tcPr marL="91425" marR="91425" marT="91425" marB="91425"/>
                </a:tc>
                <a:extLst>
                  <a:ext uri="{0D108BD9-81ED-4DB2-BD59-A6C34878D82A}">
                    <a16:rowId xmlns:a16="http://schemas.microsoft.com/office/drawing/2014/main" xmlns="" val="10001"/>
                  </a:ext>
                </a:extLst>
              </a:tr>
              <a:tr h="1747875">
                <a:tc>
                  <a:txBody>
                    <a:bodyPr/>
                    <a:lstStyle/>
                    <a:p>
                      <a:pPr lvl="0" rtl="0">
                        <a:spcBef>
                          <a:spcPts val="0"/>
                        </a:spcBef>
                        <a:buNone/>
                      </a:pPr>
                      <a:r>
                        <a:rPr lang="en" sz="1800" b="1">
                          <a:solidFill>
                            <a:srgbClr val="EFEFEF"/>
                          </a:solidFill>
                          <a:latin typeface="Georgia"/>
                          <a:ea typeface="Georgia"/>
                          <a:cs typeface="Georgia"/>
                          <a:sym typeface="Georgia"/>
                        </a:rPr>
                        <a:t>Message</a:t>
                      </a:r>
                    </a:p>
                  </a:txBody>
                  <a:tcPr marL="91425" marR="91425" marT="91425" marB="91425"/>
                </a:tc>
                <a:tc>
                  <a:txBody>
                    <a:bodyPr/>
                    <a:lstStyle/>
                    <a:p>
                      <a:pPr lvl="0" rtl="0">
                        <a:lnSpc>
                          <a:spcPct val="115000"/>
                        </a:lnSpc>
                        <a:spcBef>
                          <a:spcPts val="0"/>
                        </a:spcBef>
                        <a:spcAft>
                          <a:spcPts val="1600"/>
                        </a:spcAft>
                        <a:buClr>
                          <a:srgbClr val="000000"/>
                        </a:buClr>
                        <a:buSzPct val="78571"/>
                        <a:buFont typeface="Arial"/>
                        <a:buNone/>
                      </a:pPr>
                      <a:r>
                        <a:rPr lang="en" b="1">
                          <a:solidFill>
                            <a:srgbClr val="EFEFEF"/>
                          </a:solidFill>
                          <a:latin typeface="Georgia"/>
                          <a:ea typeface="Georgia"/>
                          <a:cs typeface="Georgia"/>
                          <a:sym typeface="Georgia"/>
                        </a:rPr>
                        <a:t>It’s always a great day to be a good friend. Let’s try to find ways that we can build up our community and be good to each other! We are a village and we can take care of each other in many ways too!</a:t>
                      </a:r>
                    </a:p>
                  </a:txBody>
                  <a:tcPr marL="91425" marR="91425" marT="91425" marB="91425"/>
                </a:tc>
                <a:extLst>
                  <a:ext uri="{0D108BD9-81ED-4DB2-BD59-A6C34878D82A}">
                    <a16:rowId xmlns:a16="http://schemas.microsoft.com/office/drawing/2014/main" xmlns="" val="10002"/>
                  </a:ext>
                </a:extLst>
              </a:tr>
              <a:tr h="494975">
                <a:tc>
                  <a:txBody>
                    <a:bodyPr/>
                    <a:lstStyle/>
                    <a:p>
                      <a:pPr lvl="0" rtl="0">
                        <a:spcBef>
                          <a:spcPts val="0"/>
                        </a:spcBef>
                        <a:buNone/>
                      </a:pPr>
                      <a:r>
                        <a:rPr lang="en" sz="1800" b="1">
                          <a:solidFill>
                            <a:srgbClr val="EFEFEF"/>
                          </a:solidFill>
                          <a:latin typeface="Georgia"/>
                          <a:ea typeface="Georgia"/>
                          <a:cs typeface="Georgia"/>
                          <a:sym typeface="Georgia"/>
                        </a:rPr>
                        <a:t>Activity</a:t>
                      </a:r>
                    </a:p>
                  </a:txBody>
                  <a:tcPr marL="91425" marR="91425" marT="91425" marB="91425"/>
                </a:tc>
                <a:tc>
                  <a:txBody>
                    <a:bodyPr/>
                    <a:lstStyle/>
                    <a:p>
                      <a:pPr lvl="0" rtl="0">
                        <a:spcBef>
                          <a:spcPts val="0"/>
                        </a:spcBef>
                        <a:buNone/>
                      </a:pPr>
                      <a:r>
                        <a:rPr lang="en" sz="1800" b="1">
                          <a:solidFill>
                            <a:srgbClr val="EFEFEF"/>
                          </a:solidFill>
                          <a:latin typeface="Georgia"/>
                          <a:ea typeface="Georgia"/>
                          <a:cs typeface="Georgia"/>
                          <a:sym typeface="Georgia"/>
                        </a:rPr>
                        <a:t>Human Knot </a:t>
                      </a:r>
                    </a:p>
                  </a:txBody>
                  <a:tcPr marL="91425" marR="91425" marT="91425" marB="91425"/>
                </a:tc>
                <a:extLst>
                  <a:ext uri="{0D108BD9-81ED-4DB2-BD59-A6C34878D82A}">
                    <a16:rowId xmlns:a16="http://schemas.microsoft.com/office/drawing/2014/main" xmlns="" val="10003"/>
                  </a:ext>
                </a:extLst>
              </a:tr>
            </a:tbl>
          </a:graphicData>
        </a:graphic>
      </p:graphicFrame>
      <p:pic>
        <p:nvPicPr>
          <p:cNvPr id="70" name="Shape 70"/>
          <p:cNvPicPr preferRelativeResize="0"/>
          <p:nvPr/>
        </p:nvPicPr>
        <p:blipFill>
          <a:blip r:embed="rId3">
            <a:alphaModFix/>
          </a:blip>
          <a:stretch>
            <a:fillRect/>
          </a:stretch>
        </p:blipFill>
        <p:spPr>
          <a:xfrm>
            <a:off x="0" y="718150"/>
            <a:ext cx="3376675" cy="2647700"/>
          </a:xfrm>
          <a:prstGeom prst="rect">
            <a:avLst/>
          </a:prstGeom>
          <a:noFill/>
          <a:ln>
            <a:noFill/>
          </a:ln>
        </p:spPr>
      </p:pic>
      <p:pic>
        <p:nvPicPr>
          <p:cNvPr id="71" name="Shape 71"/>
          <p:cNvPicPr preferRelativeResize="0"/>
          <p:nvPr/>
        </p:nvPicPr>
        <p:blipFill>
          <a:blip r:embed="rId4">
            <a:alphaModFix/>
          </a:blip>
          <a:stretch>
            <a:fillRect/>
          </a:stretch>
        </p:blipFill>
        <p:spPr>
          <a:xfrm>
            <a:off x="2276275" y="2744520"/>
            <a:ext cx="1729249" cy="225700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0124D"/>
        </a:solidFill>
        <a:effectLst/>
      </p:bgPr>
    </p:bg>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0" y="151500"/>
            <a:ext cx="4005600" cy="572700"/>
          </a:xfrm>
          <a:prstGeom prst="rect">
            <a:avLst/>
          </a:prstGeom>
        </p:spPr>
        <p:txBody>
          <a:bodyPr lIns="91425" tIns="91425" rIns="91425" bIns="91425" anchor="t" anchorCtr="0">
            <a:noAutofit/>
          </a:bodyPr>
          <a:lstStyle/>
          <a:p>
            <a:pPr lvl="0">
              <a:spcBef>
                <a:spcPts val="0"/>
              </a:spcBef>
              <a:buNone/>
            </a:pPr>
            <a:r>
              <a:rPr lang="en" sz="2400" b="1">
                <a:solidFill>
                  <a:srgbClr val="D9D9D9"/>
                </a:solidFill>
                <a:latin typeface="Georgia"/>
                <a:ea typeface="Georgia"/>
                <a:cs typeface="Georgia"/>
                <a:sym typeface="Georgia"/>
              </a:rPr>
              <a:t>Thursday, February 9</a:t>
            </a:r>
          </a:p>
        </p:txBody>
      </p:sp>
      <p:graphicFrame>
        <p:nvGraphicFramePr>
          <p:cNvPr id="84" name="Shape 84"/>
          <p:cNvGraphicFramePr/>
          <p:nvPr/>
        </p:nvGraphicFramePr>
        <p:xfrm>
          <a:off x="3766275" y="193950"/>
          <a:ext cx="4968250" cy="5171040"/>
        </p:xfrm>
        <a:graphic>
          <a:graphicData uri="http://schemas.openxmlformats.org/drawingml/2006/table">
            <a:tbl>
              <a:tblPr>
                <a:noFill/>
                <a:tableStyleId>{51064985-658E-4DEB-859B-5BA752E23D2E}</a:tableStyleId>
              </a:tblPr>
              <a:tblGrid>
                <a:gridCol w="1230225">
                  <a:extLst>
                    <a:ext uri="{9D8B030D-6E8A-4147-A177-3AD203B41FA5}">
                      <a16:colId xmlns:a16="http://schemas.microsoft.com/office/drawing/2014/main" xmlns="" val="20000"/>
                    </a:ext>
                  </a:extLst>
                </a:gridCol>
                <a:gridCol w="3738025">
                  <a:extLst>
                    <a:ext uri="{9D8B030D-6E8A-4147-A177-3AD203B41FA5}">
                      <a16:colId xmlns:a16="http://schemas.microsoft.com/office/drawing/2014/main" xmlns="" val="20001"/>
                    </a:ext>
                  </a:extLst>
                </a:gridCol>
              </a:tblGrid>
              <a:tr h="418475">
                <a:tc>
                  <a:txBody>
                    <a:bodyPr/>
                    <a:lstStyle/>
                    <a:p>
                      <a:pPr lvl="0" rtl="0">
                        <a:spcBef>
                          <a:spcPts val="0"/>
                        </a:spcBef>
                        <a:buNone/>
                      </a:pPr>
                      <a:r>
                        <a:rPr lang="en" sz="1800" b="1">
                          <a:solidFill>
                            <a:srgbClr val="CCCCCC"/>
                          </a:solidFill>
                          <a:latin typeface="Georgia"/>
                          <a:ea typeface="Georgia"/>
                          <a:cs typeface="Georgia"/>
                          <a:sym typeface="Georgia"/>
                        </a:rPr>
                        <a:t>Greeting</a:t>
                      </a:r>
                    </a:p>
                  </a:txBody>
                  <a:tcPr marL="91425" marR="91425" marT="91425" marB="91425"/>
                </a:tc>
                <a:tc>
                  <a:txBody>
                    <a:bodyPr/>
                    <a:lstStyle/>
                    <a:p>
                      <a:pPr lvl="0" rtl="0">
                        <a:spcBef>
                          <a:spcPts val="0"/>
                        </a:spcBef>
                        <a:buNone/>
                      </a:pPr>
                      <a:r>
                        <a:rPr lang="en" sz="1800" b="1">
                          <a:solidFill>
                            <a:srgbClr val="CCCCCC"/>
                          </a:solidFill>
                          <a:latin typeface="Georgia"/>
                          <a:ea typeface="Georgia"/>
                          <a:cs typeface="Georgia"/>
                          <a:sym typeface="Georgia"/>
                        </a:rPr>
                        <a:t>High Five You’re awesome </a:t>
                      </a:r>
                    </a:p>
                  </a:txBody>
                  <a:tcPr marL="91425" marR="91425" marT="91425" marB="91425"/>
                </a:tc>
                <a:extLst>
                  <a:ext uri="{0D108BD9-81ED-4DB2-BD59-A6C34878D82A}">
                    <a16:rowId xmlns:a16="http://schemas.microsoft.com/office/drawing/2014/main" xmlns="" val="10000"/>
                  </a:ext>
                </a:extLst>
              </a:tr>
              <a:tr h="1503850">
                <a:tc>
                  <a:txBody>
                    <a:bodyPr/>
                    <a:lstStyle/>
                    <a:p>
                      <a:pPr lvl="0" rtl="0">
                        <a:spcBef>
                          <a:spcPts val="0"/>
                        </a:spcBef>
                        <a:buNone/>
                      </a:pPr>
                      <a:r>
                        <a:rPr lang="en" sz="1800" b="1">
                          <a:solidFill>
                            <a:srgbClr val="CCCCCC"/>
                          </a:solidFill>
                          <a:latin typeface="Georgia"/>
                          <a:ea typeface="Georgia"/>
                          <a:cs typeface="Georgia"/>
                          <a:sym typeface="Georgia"/>
                        </a:rPr>
                        <a:t>Share</a:t>
                      </a:r>
                    </a:p>
                  </a:txBody>
                  <a:tcPr marL="91425" marR="91425" marT="91425" marB="91425"/>
                </a:tc>
                <a:tc>
                  <a:txBody>
                    <a:bodyPr/>
                    <a:lstStyle/>
                    <a:p>
                      <a:pPr lvl="0">
                        <a:spcBef>
                          <a:spcPts val="0"/>
                        </a:spcBef>
                        <a:buNone/>
                      </a:pPr>
                      <a:r>
                        <a:rPr lang="en" b="1">
                          <a:solidFill>
                            <a:srgbClr val="CCCCCC"/>
                          </a:solidFill>
                          <a:latin typeface="Georgia"/>
                          <a:ea typeface="Georgia"/>
                          <a:cs typeface="Georgia"/>
                          <a:sym typeface="Georgia"/>
                        </a:rPr>
                        <a:t>Ruby shared about a teacher who helped her every day at school to make her feel like she was part of a community. </a:t>
                      </a:r>
                    </a:p>
                    <a:p>
                      <a:pPr lvl="0">
                        <a:spcBef>
                          <a:spcPts val="0"/>
                        </a:spcBef>
                        <a:buNone/>
                      </a:pPr>
                      <a:endParaRPr b="1">
                        <a:solidFill>
                          <a:srgbClr val="CCCCCC"/>
                        </a:solidFill>
                        <a:latin typeface="Georgia"/>
                        <a:ea typeface="Georgia"/>
                        <a:cs typeface="Georgia"/>
                        <a:sym typeface="Georgia"/>
                      </a:endParaRPr>
                    </a:p>
                    <a:p>
                      <a:pPr lvl="0" rtl="0">
                        <a:spcBef>
                          <a:spcPts val="0"/>
                        </a:spcBef>
                        <a:buNone/>
                      </a:pPr>
                      <a:r>
                        <a:rPr lang="en" b="1">
                          <a:solidFill>
                            <a:srgbClr val="CCCCCC"/>
                          </a:solidFill>
                          <a:latin typeface="Georgia"/>
                          <a:ea typeface="Georgia"/>
                          <a:cs typeface="Georgia"/>
                          <a:sym typeface="Georgia"/>
                        </a:rPr>
                        <a:t>How has an adult made you feel like you are a part of our community?</a:t>
                      </a:r>
                    </a:p>
                  </a:txBody>
                  <a:tcPr marL="91425" marR="91425" marT="91425" marB="91425"/>
                </a:tc>
                <a:extLst>
                  <a:ext uri="{0D108BD9-81ED-4DB2-BD59-A6C34878D82A}">
                    <a16:rowId xmlns:a16="http://schemas.microsoft.com/office/drawing/2014/main" xmlns="" val="10001"/>
                  </a:ext>
                </a:extLst>
              </a:tr>
              <a:tr h="2155050">
                <a:tc>
                  <a:txBody>
                    <a:bodyPr/>
                    <a:lstStyle/>
                    <a:p>
                      <a:pPr lvl="0" rtl="0">
                        <a:spcBef>
                          <a:spcPts val="0"/>
                        </a:spcBef>
                        <a:buNone/>
                      </a:pPr>
                      <a:r>
                        <a:rPr lang="en" sz="1800" b="1">
                          <a:solidFill>
                            <a:srgbClr val="CCCCCC"/>
                          </a:solidFill>
                          <a:latin typeface="Georgia"/>
                          <a:ea typeface="Georgia"/>
                          <a:cs typeface="Georgia"/>
                          <a:sym typeface="Georgia"/>
                        </a:rPr>
                        <a:t>Message</a:t>
                      </a:r>
                    </a:p>
                  </a:txBody>
                  <a:tcPr marL="91425" marR="91425" marT="91425" marB="91425"/>
                </a:tc>
                <a:tc>
                  <a:txBody>
                    <a:bodyPr/>
                    <a:lstStyle/>
                    <a:p>
                      <a:pPr lvl="0" rtl="0">
                        <a:lnSpc>
                          <a:spcPct val="115000"/>
                        </a:lnSpc>
                        <a:spcBef>
                          <a:spcPts val="0"/>
                        </a:spcBef>
                        <a:spcAft>
                          <a:spcPts val="1600"/>
                        </a:spcAft>
                        <a:buClr>
                          <a:srgbClr val="000000"/>
                        </a:buClr>
                        <a:buSzPct val="78571"/>
                        <a:buFont typeface="Arial"/>
                        <a:buNone/>
                      </a:pPr>
                      <a:r>
                        <a:rPr lang="en" b="1">
                          <a:solidFill>
                            <a:srgbClr val="CCCCCC"/>
                          </a:solidFill>
                          <a:latin typeface="Georgia"/>
                          <a:ea typeface="Georgia"/>
                          <a:cs typeface="Georgia"/>
                          <a:sym typeface="Georgia"/>
                        </a:rPr>
                        <a:t>Remember that your teachers and other adults are here to help you succeed. They care about your work, your effort and your futures. Let’s do our best to tell an adult today how they make a difference in our lives! We are proud of all the hard work you have done this year. Keep it up!:) </a:t>
                      </a:r>
                    </a:p>
                  </a:txBody>
                  <a:tcPr marL="91425" marR="91425" marT="91425" marB="91425"/>
                </a:tc>
                <a:extLst>
                  <a:ext uri="{0D108BD9-81ED-4DB2-BD59-A6C34878D82A}">
                    <a16:rowId xmlns:a16="http://schemas.microsoft.com/office/drawing/2014/main" xmlns="" val="10002"/>
                  </a:ext>
                </a:extLst>
              </a:tr>
              <a:tr h="882450">
                <a:tc>
                  <a:txBody>
                    <a:bodyPr/>
                    <a:lstStyle/>
                    <a:p>
                      <a:pPr lvl="0" rtl="0">
                        <a:spcBef>
                          <a:spcPts val="0"/>
                        </a:spcBef>
                        <a:buNone/>
                      </a:pPr>
                      <a:r>
                        <a:rPr lang="en" sz="1800" b="1">
                          <a:solidFill>
                            <a:srgbClr val="CCCCCC"/>
                          </a:solidFill>
                          <a:latin typeface="Georgia"/>
                          <a:ea typeface="Georgia"/>
                          <a:cs typeface="Georgia"/>
                          <a:sym typeface="Georgia"/>
                        </a:rPr>
                        <a:t>Activity</a:t>
                      </a:r>
                    </a:p>
                  </a:txBody>
                  <a:tcPr marL="91425" marR="91425" marT="91425" marB="91425"/>
                </a:tc>
                <a:tc>
                  <a:txBody>
                    <a:bodyPr/>
                    <a:lstStyle/>
                    <a:p>
                      <a:pPr lvl="0" rtl="0">
                        <a:spcBef>
                          <a:spcPts val="0"/>
                        </a:spcBef>
                        <a:buNone/>
                      </a:pPr>
                      <a:r>
                        <a:rPr lang="en" sz="1800" b="1">
                          <a:solidFill>
                            <a:srgbClr val="CCCCCC"/>
                          </a:solidFill>
                          <a:latin typeface="Georgia"/>
                          <a:ea typeface="Georgia"/>
                          <a:cs typeface="Georgia"/>
                          <a:sym typeface="Georgia"/>
                        </a:rPr>
                        <a:t>Coseeki</a:t>
                      </a:r>
                    </a:p>
                  </a:txBody>
                  <a:tcPr marL="91425" marR="91425" marT="91425" marB="91425"/>
                </a:tc>
                <a:extLst>
                  <a:ext uri="{0D108BD9-81ED-4DB2-BD59-A6C34878D82A}">
                    <a16:rowId xmlns:a16="http://schemas.microsoft.com/office/drawing/2014/main" xmlns="" val="10003"/>
                  </a:ext>
                </a:extLst>
              </a:tr>
            </a:tbl>
          </a:graphicData>
        </a:graphic>
      </p:graphicFrame>
      <p:sp>
        <p:nvSpPr>
          <p:cNvPr id="85" name="Shape 85"/>
          <p:cNvSpPr txBox="1"/>
          <p:nvPr/>
        </p:nvSpPr>
        <p:spPr>
          <a:xfrm>
            <a:off x="236750" y="934575"/>
            <a:ext cx="3199800" cy="987000"/>
          </a:xfrm>
          <a:prstGeom prst="rect">
            <a:avLst/>
          </a:prstGeom>
          <a:noFill/>
          <a:ln>
            <a:noFill/>
          </a:ln>
        </p:spPr>
        <p:txBody>
          <a:bodyPr lIns="91425" tIns="91425" rIns="91425" bIns="91425" anchor="t" anchorCtr="0">
            <a:noAutofit/>
          </a:bodyPr>
          <a:lstStyle/>
          <a:p>
            <a:pPr lvl="0">
              <a:spcBef>
                <a:spcPts val="0"/>
              </a:spcBef>
              <a:buNone/>
            </a:pPr>
            <a:r>
              <a:rPr lang="en" u="sng">
                <a:solidFill>
                  <a:schemeClr val="hlink"/>
                </a:solidFill>
                <a:latin typeface="Georgia"/>
                <a:ea typeface="Georgia"/>
                <a:cs typeface="Georgia"/>
                <a:sym typeface="Georgia"/>
                <a:hlinkClick r:id="rId3"/>
              </a:rPr>
              <a:t>http://racialsegregationbymjk.weebly.com/parents.html</a:t>
            </a:r>
          </a:p>
          <a:p>
            <a:pPr lvl="0">
              <a:spcBef>
                <a:spcPts val="0"/>
              </a:spcBef>
              <a:buNone/>
            </a:pPr>
            <a:endParaRPr>
              <a:latin typeface="Georgia"/>
              <a:ea typeface="Georgia"/>
              <a:cs typeface="Georgia"/>
              <a:sym typeface="Georgia"/>
            </a:endParaRPr>
          </a:p>
          <a:p>
            <a:pPr lvl="0">
              <a:spcBef>
                <a:spcPts val="0"/>
              </a:spcBef>
              <a:buNone/>
            </a:pPr>
            <a:r>
              <a:rPr lang="en">
                <a:solidFill>
                  <a:srgbClr val="FF00FF"/>
                </a:solidFill>
                <a:latin typeface="Georgia"/>
                <a:ea typeface="Georgia"/>
                <a:cs typeface="Georgia"/>
                <a:sym typeface="Georgia"/>
              </a:rPr>
              <a:t>Start video at </a:t>
            </a:r>
            <a:r>
              <a:rPr lang="en" b="1">
                <a:solidFill>
                  <a:srgbClr val="FF00FF"/>
                </a:solidFill>
                <a:latin typeface="Georgia"/>
                <a:ea typeface="Georgia"/>
                <a:cs typeface="Georgia"/>
                <a:sym typeface="Georgia"/>
              </a:rPr>
              <a:t>2:40</a:t>
            </a:r>
          </a:p>
          <a:p>
            <a:pPr lvl="0">
              <a:spcBef>
                <a:spcPts val="0"/>
              </a:spcBef>
              <a:buNone/>
            </a:pPr>
            <a:endParaRPr/>
          </a:p>
          <a:p>
            <a:pPr lvl="0">
              <a:spcBef>
                <a:spcPts val="0"/>
              </a:spcBef>
              <a:buNone/>
            </a:pPr>
            <a:endParaRPr/>
          </a:p>
          <a:p>
            <a:pPr lvl="0">
              <a:spcBef>
                <a:spcPts val="0"/>
              </a:spcBef>
              <a:buNone/>
            </a:pPr>
            <a:endParaRPr/>
          </a:p>
        </p:txBody>
      </p:sp>
      <p:pic>
        <p:nvPicPr>
          <p:cNvPr id="86" name="Shape 86"/>
          <p:cNvPicPr preferRelativeResize="0"/>
          <p:nvPr/>
        </p:nvPicPr>
        <p:blipFill>
          <a:blip r:embed="rId4">
            <a:alphaModFix/>
          </a:blip>
          <a:stretch>
            <a:fillRect/>
          </a:stretch>
        </p:blipFill>
        <p:spPr>
          <a:xfrm>
            <a:off x="152400" y="2073975"/>
            <a:ext cx="3048000" cy="28479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C343D"/>
        </a:soli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9750" y="181425"/>
            <a:ext cx="3985500" cy="572700"/>
          </a:xfrm>
          <a:prstGeom prst="rect">
            <a:avLst/>
          </a:prstGeom>
        </p:spPr>
        <p:txBody>
          <a:bodyPr lIns="91425" tIns="91425" rIns="91425" bIns="91425" anchor="t" anchorCtr="0">
            <a:noAutofit/>
          </a:bodyPr>
          <a:lstStyle/>
          <a:p>
            <a:pPr lvl="0" rtl="0">
              <a:spcBef>
                <a:spcPts val="0"/>
              </a:spcBef>
              <a:buNone/>
            </a:pPr>
            <a:r>
              <a:rPr lang="en" sz="1900" b="1">
                <a:solidFill>
                  <a:srgbClr val="D9D9D9"/>
                </a:solidFill>
                <a:latin typeface="Georgia"/>
                <a:ea typeface="Georgia"/>
                <a:cs typeface="Georgia"/>
                <a:sym typeface="Georgia"/>
              </a:rPr>
              <a:t>Happy Friday, February 10th!</a:t>
            </a:r>
          </a:p>
        </p:txBody>
      </p:sp>
      <p:graphicFrame>
        <p:nvGraphicFramePr>
          <p:cNvPr id="92" name="Shape 92"/>
          <p:cNvGraphicFramePr/>
          <p:nvPr/>
        </p:nvGraphicFramePr>
        <p:xfrm>
          <a:off x="3985600" y="1150"/>
          <a:ext cx="4968250" cy="5141200"/>
        </p:xfrm>
        <a:graphic>
          <a:graphicData uri="http://schemas.openxmlformats.org/drawingml/2006/table">
            <a:tbl>
              <a:tblPr>
                <a:noFill/>
                <a:tableStyleId>{51064985-658E-4DEB-859B-5BA752E23D2E}</a:tableStyleId>
              </a:tblPr>
              <a:tblGrid>
                <a:gridCol w="1230225">
                  <a:extLst>
                    <a:ext uri="{9D8B030D-6E8A-4147-A177-3AD203B41FA5}">
                      <a16:colId xmlns:a16="http://schemas.microsoft.com/office/drawing/2014/main" xmlns="" val="20000"/>
                    </a:ext>
                  </a:extLst>
                </a:gridCol>
                <a:gridCol w="3738025">
                  <a:extLst>
                    <a:ext uri="{9D8B030D-6E8A-4147-A177-3AD203B41FA5}">
                      <a16:colId xmlns:a16="http://schemas.microsoft.com/office/drawing/2014/main" xmlns="" val="20001"/>
                    </a:ext>
                  </a:extLst>
                </a:gridCol>
              </a:tblGrid>
              <a:tr h="494975">
                <a:tc>
                  <a:txBody>
                    <a:bodyPr/>
                    <a:lstStyle/>
                    <a:p>
                      <a:pPr lvl="0" rtl="0">
                        <a:spcBef>
                          <a:spcPts val="0"/>
                        </a:spcBef>
                        <a:buNone/>
                      </a:pPr>
                      <a:r>
                        <a:rPr lang="en" sz="1800" b="1">
                          <a:solidFill>
                            <a:srgbClr val="D9D9D9"/>
                          </a:solidFill>
                          <a:latin typeface="Georgia"/>
                          <a:ea typeface="Georgia"/>
                          <a:cs typeface="Georgia"/>
                          <a:sym typeface="Georgia"/>
                        </a:rPr>
                        <a:t>Greeting</a:t>
                      </a:r>
                    </a:p>
                  </a:txBody>
                  <a:tcPr marL="91425" marR="91425" marT="91425" marB="91425"/>
                </a:tc>
                <a:tc>
                  <a:txBody>
                    <a:bodyPr/>
                    <a:lstStyle/>
                    <a:p>
                      <a:pPr lvl="0" rtl="0">
                        <a:spcBef>
                          <a:spcPts val="0"/>
                        </a:spcBef>
                        <a:buNone/>
                      </a:pPr>
                      <a:r>
                        <a:rPr lang="en" sz="1800" b="1">
                          <a:solidFill>
                            <a:srgbClr val="D9D9D9"/>
                          </a:solidFill>
                          <a:latin typeface="Georgia"/>
                          <a:ea typeface="Georgia"/>
                          <a:cs typeface="Georgia"/>
                          <a:sym typeface="Georgia"/>
                        </a:rPr>
                        <a:t>High five you’re awesome</a:t>
                      </a:r>
                    </a:p>
                  </a:txBody>
                  <a:tcPr marL="91425" marR="91425" marT="91425" marB="91425"/>
                </a:tc>
                <a:extLst>
                  <a:ext uri="{0D108BD9-81ED-4DB2-BD59-A6C34878D82A}">
                    <a16:rowId xmlns:a16="http://schemas.microsoft.com/office/drawing/2014/main" xmlns="" val="10000"/>
                  </a:ext>
                </a:extLst>
              </a:tr>
              <a:tr h="1187375">
                <a:tc>
                  <a:txBody>
                    <a:bodyPr/>
                    <a:lstStyle/>
                    <a:p>
                      <a:pPr lvl="0" rtl="0">
                        <a:spcBef>
                          <a:spcPts val="0"/>
                        </a:spcBef>
                        <a:buNone/>
                      </a:pPr>
                      <a:r>
                        <a:rPr lang="en" sz="1800" b="1">
                          <a:solidFill>
                            <a:srgbClr val="D9D9D9"/>
                          </a:solidFill>
                          <a:latin typeface="Georgia"/>
                          <a:ea typeface="Georgia"/>
                          <a:cs typeface="Georgia"/>
                          <a:sym typeface="Georgia"/>
                        </a:rPr>
                        <a:t>Share</a:t>
                      </a:r>
                    </a:p>
                  </a:txBody>
                  <a:tcPr marL="91425" marR="91425" marT="91425" marB="91425"/>
                </a:tc>
                <a:tc>
                  <a:txBody>
                    <a:bodyPr/>
                    <a:lstStyle/>
                    <a:p>
                      <a:pPr lvl="0" rtl="0">
                        <a:spcBef>
                          <a:spcPts val="0"/>
                        </a:spcBef>
                        <a:buNone/>
                      </a:pPr>
                      <a:r>
                        <a:rPr lang="en" sz="1800" b="1">
                          <a:solidFill>
                            <a:srgbClr val="D9D9D9"/>
                          </a:solidFill>
                          <a:latin typeface="Georgia"/>
                          <a:ea typeface="Georgia"/>
                          <a:cs typeface="Georgia"/>
                          <a:sym typeface="Georgia"/>
                        </a:rPr>
                        <a:t>After watching the video, what is </a:t>
                      </a:r>
                      <a:r>
                        <a:rPr lang="en" sz="1800" b="1" i="1">
                          <a:solidFill>
                            <a:srgbClr val="D9D9D9"/>
                          </a:solidFill>
                          <a:latin typeface="Georgia"/>
                          <a:ea typeface="Georgia"/>
                          <a:cs typeface="Georgia"/>
                          <a:sym typeface="Georgia"/>
                        </a:rPr>
                        <a:t>one</a:t>
                      </a:r>
                      <a:r>
                        <a:rPr lang="en" sz="1800" b="1">
                          <a:solidFill>
                            <a:srgbClr val="D9D9D9"/>
                          </a:solidFill>
                          <a:latin typeface="Georgia"/>
                          <a:ea typeface="Georgia"/>
                          <a:cs typeface="Georgia"/>
                          <a:sym typeface="Georgia"/>
                        </a:rPr>
                        <a:t> question you would ask Ruby? </a:t>
                      </a:r>
                    </a:p>
                  </a:txBody>
                  <a:tcPr marL="91425" marR="91425" marT="91425" marB="91425"/>
                </a:tc>
                <a:extLst>
                  <a:ext uri="{0D108BD9-81ED-4DB2-BD59-A6C34878D82A}">
                    <a16:rowId xmlns:a16="http://schemas.microsoft.com/office/drawing/2014/main" xmlns="" val="10001"/>
                  </a:ext>
                </a:extLst>
              </a:tr>
              <a:tr h="2237075">
                <a:tc>
                  <a:txBody>
                    <a:bodyPr/>
                    <a:lstStyle/>
                    <a:p>
                      <a:pPr lvl="0" rtl="0">
                        <a:spcBef>
                          <a:spcPts val="0"/>
                        </a:spcBef>
                        <a:buNone/>
                      </a:pPr>
                      <a:r>
                        <a:rPr lang="en" sz="1800" b="1">
                          <a:solidFill>
                            <a:srgbClr val="D9D9D9"/>
                          </a:solidFill>
                          <a:latin typeface="Georgia"/>
                          <a:ea typeface="Georgia"/>
                          <a:cs typeface="Georgia"/>
                          <a:sym typeface="Georgia"/>
                        </a:rPr>
                        <a:t>Message</a:t>
                      </a:r>
                    </a:p>
                  </a:txBody>
                  <a:tcPr marL="91425" marR="91425" marT="91425" marB="91425"/>
                </a:tc>
                <a:tc>
                  <a:txBody>
                    <a:bodyPr/>
                    <a:lstStyle/>
                    <a:p>
                      <a:pPr lvl="0" rtl="0">
                        <a:lnSpc>
                          <a:spcPct val="115000"/>
                        </a:lnSpc>
                        <a:spcBef>
                          <a:spcPts val="0"/>
                        </a:spcBef>
                        <a:spcAft>
                          <a:spcPts val="1600"/>
                        </a:spcAft>
                        <a:buClr>
                          <a:srgbClr val="000000"/>
                        </a:buClr>
                        <a:buSzPct val="78571"/>
                        <a:buFont typeface="Arial"/>
                        <a:buNone/>
                      </a:pPr>
                      <a:r>
                        <a:rPr lang="en" b="1">
                          <a:solidFill>
                            <a:srgbClr val="D9D9D9"/>
                          </a:solidFill>
                          <a:latin typeface="Georgia"/>
                          <a:ea typeface="Georgia"/>
                          <a:cs typeface="Georgia"/>
                          <a:sym typeface="Georgia"/>
                        </a:rPr>
                        <a:t>As we learn today let’s do our best to remind ourselves that we can persevere through </a:t>
                      </a:r>
                      <a:r>
                        <a:rPr lang="en" b="1" i="1">
                          <a:solidFill>
                            <a:srgbClr val="D9D9D9"/>
                          </a:solidFill>
                          <a:latin typeface="Georgia"/>
                          <a:ea typeface="Georgia"/>
                          <a:cs typeface="Georgia"/>
                          <a:sym typeface="Georgia"/>
                        </a:rPr>
                        <a:t>anything</a:t>
                      </a:r>
                      <a:r>
                        <a:rPr lang="en" b="1">
                          <a:solidFill>
                            <a:srgbClr val="D9D9D9"/>
                          </a:solidFill>
                          <a:latin typeface="Georgia"/>
                          <a:ea typeface="Georgia"/>
                          <a:cs typeface="Georgia"/>
                          <a:sym typeface="Georgia"/>
                        </a:rPr>
                        <a:t>, just like Ruby did</a:t>
                      </a:r>
                      <a:r>
                        <a:rPr lang="en" b="1" i="1">
                          <a:solidFill>
                            <a:srgbClr val="D9D9D9"/>
                          </a:solidFill>
                          <a:latin typeface="Georgia"/>
                          <a:ea typeface="Georgia"/>
                          <a:cs typeface="Georgia"/>
                          <a:sym typeface="Georgia"/>
                        </a:rPr>
                        <a:t>!</a:t>
                      </a:r>
                      <a:r>
                        <a:rPr lang="en" b="1">
                          <a:solidFill>
                            <a:srgbClr val="D9D9D9"/>
                          </a:solidFill>
                          <a:latin typeface="Georgia"/>
                          <a:ea typeface="Georgia"/>
                          <a:cs typeface="Georgia"/>
                          <a:sym typeface="Georgia"/>
                        </a:rPr>
                        <a:t> If you set your mind to it, work hard, and don’t give up you can accomplish your goals even if things get tough. Let’s do our best today and everyday!:) </a:t>
                      </a:r>
                    </a:p>
                  </a:txBody>
                  <a:tcPr marL="91425" marR="91425" marT="91425" marB="91425"/>
                </a:tc>
                <a:extLst>
                  <a:ext uri="{0D108BD9-81ED-4DB2-BD59-A6C34878D82A}">
                    <a16:rowId xmlns:a16="http://schemas.microsoft.com/office/drawing/2014/main" xmlns="" val="10002"/>
                  </a:ext>
                </a:extLst>
              </a:tr>
              <a:tr h="1221775">
                <a:tc>
                  <a:txBody>
                    <a:bodyPr/>
                    <a:lstStyle/>
                    <a:p>
                      <a:pPr lvl="0" rtl="0">
                        <a:spcBef>
                          <a:spcPts val="0"/>
                        </a:spcBef>
                        <a:buNone/>
                      </a:pPr>
                      <a:r>
                        <a:rPr lang="en" sz="1800" b="1">
                          <a:solidFill>
                            <a:srgbClr val="D9D9D9"/>
                          </a:solidFill>
                          <a:latin typeface="Georgia"/>
                          <a:ea typeface="Georgia"/>
                          <a:cs typeface="Georgia"/>
                          <a:sym typeface="Georgia"/>
                        </a:rPr>
                        <a:t>Activity</a:t>
                      </a:r>
                    </a:p>
                  </a:txBody>
                  <a:tcPr marL="91425" marR="91425" marT="91425" marB="91425"/>
                </a:tc>
                <a:tc>
                  <a:txBody>
                    <a:bodyPr/>
                    <a:lstStyle/>
                    <a:p>
                      <a:pPr lvl="0" rtl="0">
                        <a:spcBef>
                          <a:spcPts val="0"/>
                        </a:spcBef>
                        <a:buNone/>
                      </a:pPr>
                      <a:r>
                        <a:rPr lang="en" sz="1800" b="1">
                          <a:solidFill>
                            <a:srgbClr val="D9D9D9"/>
                          </a:solidFill>
                          <a:latin typeface="Georgia"/>
                          <a:ea typeface="Georgia"/>
                          <a:cs typeface="Georgia"/>
                          <a:sym typeface="Georgia"/>
                        </a:rPr>
                        <a:t>Ghosts in the Graveyard</a:t>
                      </a:r>
                    </a:p>
                  </a:txBody>
                  <a:tcPr marL="91425" marR="91425" marT="91425" marB="91425"/>
                </a:tc>
                <a:extLst>
                  <a:ext uri="{0D108BD9-81ED-4DB2-BD59-A6C34878D82A}">
                    <a16:rowId xmlns:a16="http://schemas.microsoft.com/office/drawing/2014/main" xmlns="" val="10003"/>
                  </a:ext>
                </a:extLst>
              </a:tr>
            </a:tbl>
          </a:graphicData>
        </a:graphic>
      </p:graphicFrame>
      <p:sp>
        <p:nvSpPr>
          <p:cNvPr id="93" name="Shape 93"/>
          <p:cNvSpPr txBox="1"/>
          <p:nvPr/>
        </p:nvSpPr>
        <p:spPr>
          <a:xfrm>
            <a:off x="107150" y="1891500"/>
            <a:ext cx="3787800" cy="1495200"/>
          </a:xfrm>
          <a:prstGeom prst="rect">
            <a:avLst/>
          </a:prstGeom>
          <a:noFill/>
          <a:ln>
            <a:noFill/>
          </a:ln>
        </p:spPr>
        <p:txBody>
          <a:bodyPr lIns="91425" tIns="91425" rIns="91425" bIns="91425" anchor="t" anchorCtr="0">
            <a:noAutofit/>
          </a:bodyPr>
          <a:lstStyle/>
          <a:p>
            <a:pPr lvl="0" rtl="0">
              <a:spcBef>
                <a:spcPts val="0"/>
              </a:spcBef>
              <a:buNone/>
            </a:pPr>
            <a:r>
              <a:rPr lang="en" sz="1600">
                <a:solidFill>
                  <a:srgbClr val="FF9900"/>
                </a:solidFill>
              </a:rPr>
              <a:t>Scholastic interview with Ruby Bridges</a:t>
            </a:r>
          </a:p>
          <a:p>
            <a:pPr lvl="0" rtl="0">
              <a:spcBef>
                <a:spcPts val="0"/>
              </a:spcBef>
              <a:buNone/>
            </a:pPr>
            <a:endParaRPr>
              <a:solidFill>
                <a:srgbClr val="CCCCCC"/>
              </a:solidFill>
            </a:endParaRPr>
          </a:p>
          <a:p>
            <a:pPr lvl="0" rtl="0">
              <a:spcBef>
                <a:spcPts val="0"/>
              </a:spcBef>
              <a:buNone/>
            </a:pPr>
            <a:r>
              <a:rPr lang="en">
                <a:solidFill>
                  <a:srgbClr val="CCCCCC"/>
                </a:solidFill>
              </a:rPr>
              <a:t>https://www.scholastic.com/teachers/videos/teaching-content/ruby-bridges-interview/</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TotalTime>
  <Words>460</Words>
  <Application>Microsoft Macintosh PowerPoint</Application>
  <PresentationFormat>On-screen Show (16:9)</PresentationFormat>
  <Paragraphs>67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Georgia</vt:lpstr>
      <vt:lpstr>Arial</vt:lpstr>
      <vt:lpstr>simple-light-2</vt:lpstr>
      <vt:lpstr>Ruby  Bridges  (Feb 6-10)</vt:lpstr>
      <vt:lpstr>Monday, February 6th </vt:lpstr>
      <vt:lpstr>Wednesday, February 8</vt:lpstr>
      <vt:lpstr>Tuesday, February 7 </vt:lpstr>
      <vt:lpstr>Thursday, February 9</vt:lpstr>
      <vt:lpstr>Happy Friday, February 10th!</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Ruby  Bridges  (Feb 6-10)</dc:title>
  <cp:lastModifiedBy>Montecillo, Christine</cp:lastModifiedBy>
  <cp:revision>2</cp:revision>
  <dcterms:modified xsi:type="dcterms:W3CDTF">2017-02-21T15:27:55Z</dcterms:modified>
</cp:coreProperties>
</file>